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8"/>
  </p:notesMasterIdLst>
  <p:handoutMasterIdLst>
    <p:handoutMasterId r:id="rId9"/>
  </p:handoutMasterIdLst>
  <p:sldIdLst>
    <p:sldId id="399" r:id="rId5"/>
    <p:sldId id="400" r:id="rId6"/>
    <p:sldId id="401" r:id="rId7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31" autoAdjust="0"/>
    <p:restoredTop sz="94173" autoAdjust="0"/>
  </p:normalViewPr>
  <p:slideViewPr>
    <p:cSldViewPr snapToGrid="0">
      <p:cViewPr varScale="1">
        <p:scale>
          <a:sx n="79" d="100"/>
          <a:sy n="79" d="100"/>
        </p:scale>
        <p:origin x="1162" y="77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7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 Ramón Merchan Villalba" userId="d6845330-b343-4339-8f37-0d69452c4fb8" providerId="ADAL" clId="{CCE2CA48-FB9C-4528-85A4-010C1EB38B0D}"/>
    <pc:docChg chg="undo custSel modSld modMainMaster">
      <pc:chgData name="Luis Ramón Merchan Villalba" userId="d6845330-b343-4339-8f37-0d69452c4fb8" providerId="ADAL" clId="{CCE2CA48-FB9C-4528-85A4-010C1EB38B0D}" dt="2026-08-10T14:48:15.201" v="402" actId="122"/>
      <pc:docMkLst>
        <pc:docMk/>
      </pc:docMkLst>
      <pc:sldChg chg="modSp mod">
        <pc:chgData name="Luis Ramón Merchan Villalba" userId="d6845330-b343-4339-8f37-0d69452c4fb8" providerId="ADAL" clId="{CCE2CA48-FB9C-4528-85A4-010C1EB38B0D}" dt="2026-08-10T14:48:15.201" v="402" actId="122"/>
        <pc:sldMkLst>
          <pc:docMk/>
          <pc:sldMk cId="3673475903" sldId="399"/>
        </pc:sldMkLst>
        <pc:spChg chg="mod">
          <ac:chgData name="Luis Ramón Merchan Villalba" userId="d6845330-b343-4339-8f37-0d69452c4fb8" providerId="ADAL" clId="{CCE2CA48-FB9C-4528-85A4-010C1EB38B0D}" dt="2026-08-10T14:46:52.006" v="389" actId="1036"/>
          <ac:spMkLst>
            <pc:docMk/>
            <pc:sldMk cId="3673475903" sldId="399"/>
            <ac:spMk id="2" creationId="{B646FB7B-B5B3-0B65-0B48-A07C86CE734B}"/>
          </ac:spMkLst>
        </pc:spChg>
        <pc:graphicFrameChg chg="mod modGraphic">
          <ac:chgData name="Luis Ramón Merchan Villalba" userId="d6845330-b343-4339-8f37-0d69452c4fb8" providerId="ADAL" clId="{CCE2CA48-FB9C-4528-85A4-010C1EB38B0D}" dt="2026-08-10T14:48:15.201" v="402" actId="122"/>
          <ac:graphicFrameMkLst>
            <pc:docMk/>
            <pc:sldMk cId="3673475903" sldId="399"/>
            <ac:graphicFrameMk id="6" creationId="{1F0B5126-D368-D4C5-8D4E-617E176617D1}"/>
          </ac:graphicFrameMkLst>
        </pc:graphicFrameChg>
      </pc:sldChg>
      <pc:sldChg chg="addSp delSp modSp mod">
        <pc:chgData name="Luis Ramón Merchan Villalba" userId="d6845330-b343-4339-8f37-0d69452c4fb8" providerId="ADAL" clId="{CCE2CA48-FB9C-4528-85A4-010C1EB38B0D}" dt="2026-08-10T14:48:10.428" v="401" actId="122"/>
        <pc:sldMkLst>
          <pc:docMk/>
          <pc:sldMk cId="3669904334" sldId="400"/>
        </pc:sldMkLst>
        <pc:spChg chg="mod">
          <ac:chgData name="Luis Ramón Merchan Villalba" userId="d6845330-b343-4339-8f37-0d69452c4fb8" providerId="ADAL" clId="{CCE2CA48-FB9C-4528-85A4-010C1EB38B0D}" dt="2026-08-10T14:47:07.252" v="394" actId="1035"/>
          <ac:spMkLst>
            <pc:docMk/>
            <pc:sldMk cId="3669904334" sldId="400"/>
            <ac:spMk id="2" creationId="{25B79B0F-D3B1-A9F1-F43C-CEC4C224273E}"/>
          </ac:spMkLst>
        </pc:spChg>
        <pc:graphicFrameChg chg="mod modGraphic">
          <ac:chgData name="Luis Ramón Merchan Villalba" userId="d6845330-b343-4339-8f37-0d69452c4fb8" providerId="ADAL" clId="{CCE2CA48-FB9C-4528-85A4-010C1EB38B0D}" dt="2026-08-10T14:48:10.428" v="401" actId="122"/>
          <ac:graphicFrameMkLst>
            <pc:docMk/>
            <pc:sldMk cId="3669904334" sldId="400"/>
            <ac:graphicFrameMk id="4" creationId="{BC6B8622-D9F7-A830-F0A0-45E4412EF430}"/>
          </ac:graphicFrameMkLst>
        </pc:graphicFrameChg>
      </pc:sldChg>
      <pc:sldChg chg="modSp mod">
        <pc:chgData name="Luis Ramón Merchan Villalba" userId="d6845330-b343-4339-8f37-0d69452c4fb8" providerId="ADAL" clId="{CCE2CA48-FB9C-4528-85A4-010C1EB38B0D}" dt="2026-08-10T14:48:06.452" v="400" actId="122"/>
        <pc:sldMkLst>
          <pc:docMk/>
          <pc:sldMk cId="3422984080" sldId="401"/>
        </pc:sldMkLst>
        <pc:spChg chg="mod">
          <ac:chgData name="Luis Ramón Merchan Villalba" userId="d6845330-b343-4339-8f37-0d69452c4fb8" providerId="ADAL" clId="{CCE2CA48-FB9C-4528-85A4-010C1EB38B0D}" dt="2026-08-10T14:47:16.235" v="399" actId="1036"/>
          <ac:spMkLst>
            <pc:docMk/>
            <pc:sldMk cId="3422984080" sldId="401"/>
            <ac:spMk id="2" creationId="{534A2B6D-B5DE-161E-6CDF-6ACD4AEA54C9}"/>
          </ac:spMkLst>
        </pc:spChg>
        <pc:graphicFrameChg chg="mod modGraphic">
          <ac:chgData name="Luis Ramón Merchan Villalba" userId="d6845330-b343-4339-8f37-0d69452c4fb8" providerId="ADAL" clId="{CCE2CA48-FB9C-4528-85A4-010C1EB38B0D}" dt="2026-08-10T14:48:06.452" v="400" actId="122"/>
          <ac:graphicFrameMkLst>
            <pc:docMk/>
            <pc:sldMk cId="3422984080" sldId="401"/>
            <ac:graphicFrameMk id="5" creationId="{75C1EE59-203E-1E87-3CF7-86663AB2A203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5878293-F3A4-4283-B929-138544CD8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A92944D-E8F3-4C07-BC07-7564C0842A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0BCF0-68F0-4F08-A0DE-34A7B09CDD8A}" type="datetime1">
              <a:rPr lang="es-ES" smtClean="0"/>
              <a:t>10/08/2026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9FA6F7-68B2-424B-B268-E53E978B01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944A6FC-7A09-4A3B-A8DC-039754AE85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51E68-59A0-4C4A-9786-65729D3BFF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3812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8D6EB-2321-4D52-AF70-FA1A2FACF03F}" type="datetime1">
              <a:rPr lang="es-ES" smtClean="0"/>
              <a:pPr/>
              <a:t>10/08/2026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5939589-3E79-4C82-AA4A-FE78234FAA59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noProof="0" smtClean="0"/>
              <a:t>1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30217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noProof="0" smtClean="0"/>
              <a:t>2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76149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s-ES" noProof="0" smtClean="0"/>
              <a:t>3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05746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l">
              <a:defRPr sz="6000" b="1" i="0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8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4553712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4553712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4848" y="1681163"/>
            <a:ext cx="4553712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posición de contenido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84848" y="2505075"/>
            <a:ext cx="4553712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áfico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4" name="Gráfico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6" name="Gráfico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93759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28346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28346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83480" y="1681163"/>
            <a:ext cx="28346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83480" y="2505075"/>
            <a:ext cx="28346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áfico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4" name="Gráfico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6" name="Gráfico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5" name="Marcador de posición de texto 4">
            <a:extLst>
              <a:ext uri="{FF2B5EF4-FFF2-40B4-BE49-F238E27FC236}">
                <a16:creationId xmlns:a16="http://schemas.microsoft.com/office/drawing/2014/main" id="{2D693B15-7265-4478-9579-62FCD5222D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1352" y="1769269"/>
            <a:ext cx="28346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7" name="Marcador de contenido 5">
            <a:extLst>
              <a:ext uri="{FF2B5EF4-FFF2-40B4-BE49-F238E27FC236}">
                <a16:creationId xmlns:a16="http://schemas.microsoft.com/office/drawing/2014/main" id="{48F9E92F-BB16-4896-A47F-6497C3D705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31352" y="2593181"/>
            <a:ext cx="28346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</p:txBody>
      </p:sp>
    </p:spTree>
    <p:extLst>
      <p:ext uri="{BB962C8B-B14F-4D97-AF65-F5344CB8AC3E}">
        <p14:creationId xmlns:p14="http://schemas.microsoft.com/office/powerpoint/2010/main" val="2373079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1656" y="804672"/>
            <a:ext cx="4434840" cy="886968"/>
          </a:xfrm>
        </p:spPr>
        <p:txBody>
          <a:bodyPr rtlCol="0" anchor="b"/>
          <a:lstStyle>
            <a:lvl1pPr algn="l">
              <a:defRPr sz="5400" b="0" i="0" cap="none" baseline="0"/>
            </a:lvl1pPr>
          </a:lstStyle>
          <a:p>
            <a:pPr rtl="0"/>
            <a:r>
              <a:rPr lang="es-ES" noProof="0"/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91654" y="1801368"/>
            <a:ext cx="4434840" cy="4754880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108960"/>
            <a:ext cx="5221224" cy="3447288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0" name="Marcador de posición de imagen 12">
            <a:extLst>
              <a:ext uri="{FF2B5EF4-FFF2-40B4-BE49-F238E27FC236}">
                <a16:creationId xmlns:a16="http://schemas.microsoft.com/office/drawing/2014/main" id="{F146D6C1-343E-4F97-A565-55BBB15F4C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3464" y="301752"/>
            <a:ext cx="2459736" cy="2505456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1" name="Marcador de posición de imagen 12">
            <a:extLst>
              <a:ext uri="{FF2B5EF4-FFF2-40B4-BE49-F238E27FC236}">
                <a16:creationId xmlns:a16="http://schemas.microsoft.com/office/drawing/2014/main" id="{BA123E2D-4554-47D5-B0EC-0C47EDB41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4952" y="301752"/>
            <a:ext cx="2459736" cy="2505456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1257891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Marcador de posición de imagen 32">
            <a:extLst>
              <a:ext uri="{FF2B5EF4-FFF2-40B4-BE49-F238E27FC236}">
                <a16:creationId xmlns:a16="http://schemas.microsoft.com/office/drawing/2014/main" id="{3186EA6A-5CD5-4DF7-9C8A-EDFAF28A8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77111" y="407499"/>
            <a:ext cx="1952279" cy="1952279"/>
          </a:xfrm>
          <a:custGeom>
            <a:avLst/>
            <a:gdLst>
              <a:gd name="connsiteX0" fmla="*/ 976140 w 1952279"/>
              <a:gd name="connsiteY0" fmla="*/ 0 h 1952279"/>
              <a:gd name="connsiteX1" fmla="*/ 1952279 w 1952279"/>
              <a:gd name="connsiteY1" fmla="*/ 976140 h 1952279"/>
              <a:gd name="connsiteX2" fmla="*/ 976140 w 1952279"/>
              <a:gd name="connsiteY2" fmla="*/ 1952279 h 1952279"/>
              <a:gd name="connsiteX3" fmla="*/ 0 w 1952279"/>
              <a:gd name="connsiteY3" fmla="*/ 976140 h 1952279"/>
              <a:gd name="connsiteX4" fmla="*/ 976140 w 1952279"/>
              <a:gd name="connsiteY4" fmla="*/ 0 h 195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9" h="1952279">
                <a:moveTo>
                  <a:pt x="976140" y="0"/>
                </a:moveTo>
                <a:cubicBezTo>
                  <a:pt x="1515247" y="0"/>
                  <a:pt x="1952279" y="437033"/>
                  <a:pt x="1952279" y="976140"/>
                </a:cubicBezTo>
                <a:cubicBezTo>
                  <a:pt x="1952279" y="1515246"/>
                  <a:pt x="1515247" y="1952279"/>
                  <a:pt x="976140" y="1952279"/>
                </a:cubicBezTo>
                <a:cubicBezTo>
                  <a:pt x="437033" y="1952279"/>
                  <a:pt x="0" y="1515246"/>
                  <a:pt x="0" y="976140"/>
                </a:cubicBezTo>
                <a:cubicBezTo>
                  <a:pt x="0" y="437033"/>
                  <a:pt x="437033" y="0"/>
                  <a:pt x="976140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2" name="Marcador de posición de imagen 31">
            <a:extLst>
              <a:ext uri="{FF2B5EF4-FFF2-40B4-BE49-F238E27FC236}">
                <a16:creationId xmlns:a16="http://schemas.microsoft.com/office/drawing/2014/main" id="{83D5117F-F235-498D-99A5-9DE2D66557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8345" y="1972581"/>
            <a:ext cx="2290065" cy="2273502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1" name="Marcador de posición de imagen 30">
            <a:extLst>
              <a:ext uri="{FF2B5EF4-FFF2-40B4-BE49-F238E27FC236}">
                <a16:creationId xmlns:a16="http://schemas.microsoft.com/office/drawing/2014/main" id="{E1E0A794-F1D3-4628-B5B1-9D48AB34C3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79539" y="4386312"/>
            <a:ext cx="3119293" cy="2462810"/>
          </a:xfrm>
          <a:custGeom>
            <a:avLst/>
            <a:gdLst>
              <a:gd name="connsiteX0" fmla="*/ 1559647 w 3119293"/>
              <a:gd name="connsiteY0" fmla="*/ 0 h 2462810"/>
              <a:gd name="connsiteX1" fmla="*/ 3119293 w 3119293"/>
              <a:gd name="connsiteY1" fmla="*/ 1559647 h 2462810"/>
              <a:gd name="connsiteX2" fmla="*/ 2852930 w 3119293"/>
              <a:gd name="connsiteY2" fmla="*/ 2431660 h 2462810"/>
              <a:gd name="connsiteX3" fmla="*/ 2829636 w 3119293"/>
              <a:gd name="connsiteY3" fmla="*/ 2462810 h 2462810"/>
              <a:gd name="connsiteX4" fmla="*/ 289658 w 3119293"/>
              <a:gd name="connsiteY4" fmla="*/ 2462810 h 2462810"/>
              <a:gd name="connsiteX5" fmla="*/ 266363 w 3119293"/>
              <a:gd name="connsiteY5" fmla="*/ 2431660 h 2462810"/>
              <a:gd name="connsiteX6" fmla="*/ 0 w 3119293"/>
              <a:gd name="connsiteY6" fmla="*/ 1559647 h 2462810"/>
              <a:gd name="connsiteX7" fmla="*/ 1559647 w 3119293"/>
              <a:gd name="connsiteY7" fmla="*/ 0 h 246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9293" h="2462810">
                <a:moveTo>
                  <a:pt x="1559647" y="0"/>
                </a:moveTo>
                <a:cubicBezTo>
                  <a:pt x="2421016" y="0"/>
                  <a:pt x="3119293" y="698278"/>
                  <a:pt x="3119293" y="1559647"/>
                </a:cubicBezTo>
                <a:cubicBezTo>
                  <a:pt x="3119293" y="1882660"/>
                  <a:pt x="3021098" y="2182739"/>
                  <a:pt x="2852930" y="2431660"/>
                </a:cubicBezTo>
                <a:lnTo>
                  <a:pt x="2829636" y="2462810"/>
                </a:lnTo>
                <a:lnTo>
                  <a:pt x="289658" y="2462810"/>
                </a:lnTo>
                <a:lnTo>
                  <a:pt x="266363" y="2431660"/>
                </a:lnTo>
                <a:cubicBezTo>
                  <a:pt x="98195" y="2182739"/>
                  <a:pt x="0" y="1882660"/>
                  <a:pt x="0" y="1559647"/>
                </a:cubicBezTo>
                <a:cubicBezTo>
                  <a:pt x="0" y="698278"/>
                  <a:pt x="698278" y="0"/>
                  <a:pt x="1559647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0" name="Marcador de posición de imagen 29">
            <a:extLst>
              <a:ext uri="{FF2B5EF4-FFF2-40B4-BE49-F238E27FC236}">
                <a16:creationId xmlns:a16="http://schemas.microsoft.com/office/drawing/2014/main" id="{B8D3F45B-B631-47D3-A33C-71CEC2B360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05" y="4018982"/>
            <a:ext cx="3854161" cy="2839018"/>
          </a:xfrm>
          <a:custGeom>
            <a:avLst/>
            <a:gdLst>
              <a:gd name="connsiteX0" fmla="*/ 1927061 w 3854161"/>
              <a:gd name="connsiteY0" fmla="*/ 0 h 2839018"/>
              <a:gd name="connsiteX1" fmla="*/ 1927101 w 3854161"/>
              <a:gd name="connsiteY1" fmla="*/ 0 h 2839018"/>
              <a:gd name="connsiteX2" fmla="*/ 2124114 w 3854161"/>
              <a:gd name="connsiteY2" fmla="*/ 9948 h 2839018"/>
              <a:gd name="connsiteX3" fmla="*/ 3854161 w 3854161"/>
              <a:gd name="connsiteY3" fmla="*/ 1927080 h 2839018"/>
              <a:gd name="connsiteX4" fmla="*/ 3702722 w 3854161"/>
              <a:gd name="connsiteY4" fmla="*/ 2677187 h 2839018"/>
              <a:gd name="connsiteX5" fmla="*/ 3624763 w 3854161"/>
              <a:gd name="connsiteY5" fmla="*/ 2839018 h 2839018"/>
              <a:gd name="connsiteX6" fmla="*/ 229398 w 3854161"/>
              <a:gd name="connsiteY6" fmla="*/ 2839018 h 2839018"/>
              <a:gd name="connsiteX7" fmla="*/ 151440 w 3854161"/>
              <a:gd name="connsiteY7" fmla="*/ 2677187 h 2839018"/>
              <a:gd name="connsiteX8" fmla="*/ 0 w 3854161"/>
              <a:gd name="connsiteY8" fmla="*/ 1927080 h 2839018"/>
              <a:gd name="connsiteX9" fmla="*/ 1730048 w 3854161"/>
              <a:gd name="connsiteY9" fmla="*/ 9948 h 28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61" h="2839018">
                <a:moveTo>
                  <a:pt x="1927061" y="0"/>
                </a:moveTo>
                <a:lnTo>
                  <a:pt x="1927101" y="0"/>
                </a:lnTo>
                <a:lnTo>
                  <a:pt x="2124114" y="9948"/>
                </a:lnTo>
                <a:cubicBezTo>
                  <a:pt x="3095856" y="108634"/>
                  <a:pt x="3854161" y="929301"/>
                  <a:pt x="3854161" y="1927080"/>
                </a:cubicBezTo>
                <a:cubicBezTo>
                  <a:pt x="3854161" y="2193154"/>
                  <a:pt x="3800237" y="2446634"/>
                  <a:pt x="3702722" y="2677187"/>
                </a:cubicBezTo>
                <a:lnTo>
                  <a:pt x="3624763" y="2839018"/>
                </a:lnTo>
                <a:lnTo>
                  <a:pt x="229398" y="2839018"/>
                </a:lnTo>
                <a:lnTo>
                  <a:pt x="151440" y="2677187"/>
                </a:lnTo>
                <a:cubicBezTo>
                  <a:pt x="53924" y="2446634"/>
                  <a:pt x="0" y="2193154"/>
                  <a:pt x="0" y="1927080"/>
                </a:cubicBezTo>
                <a:cubicBezTo>
                  <a:pt x="0" y="929301"/>
                  <a:pt x="758305" y="108634"/>
                  <a:pt x="1730048" y="9948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0" y="585216"/>
            <a:ext cx="5276088" cy="2276856"/>
          </a:xfrm>
        </p:spPr>
        <p:txBody>
          <a:bodyPr rtlCol="0" anchor="b"/>
          <a:lstStyle>
            <a:lvl1pPr algn="r">
              <a:defRPr sz="4800" b="1" cap="all" spc="4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8" name="Gráfico 32">
            <a:extLst>
              <a:ext uri="{FF2B5EF4-FFF2-40B4-BE49-F238E27FC236}">
                <a16:creationId xmlns:a16="http://schemas.microsoft.com/office/drawing/2014/main" id="{846CD0EA-B0AA-4845-81A5-4ADD7C58B12F}"/>
              </a:ext>
            </a:extLst>
          </p:cNvPr>
          <p:cNvSpPr/>
          <p:nvPr userDrawn="1"/>
        </p:nvSpPr>
        <p:spPr>
          <a:xfrm>
            <a:off x="1472366" y="185953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0" name="Gráfico 33">
            <a:extLst>
              <a:ext uri="{FF2B5EF4-FFF2-40B4-BE49-F238E27FC236}">
                <a16:creationId xmlns:a16="http://schemas.microsoft.com/office/drawing/2014/main" id="{0E97A0CB-7CB1-47F0-BD48-EEECBAC39CD2}"/>
              </a:ext>
            </a:extLst>
          </p:cNvPr>
          <p:cNvSpPr/>
          <p:nvPr userDrawn="1"/>
        </p:nvSpPr>
        <p:spPr>
          <a:xfrm>
            <a:off x="2014523" y="314686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2" name="Gráfico 31">
            <a:extLst>
              <a:ext uri="{FF2B5EF4-FFF2-40B4-BE49-F238E27FC236}">
                <a16:creationId xmlns:a16="http://schemas.microsoft.com/office/drawing/2014/main" id="{477816C9-06CB-4BC5-B26B-6A2877BD941A}"/>
              </a:ext>
            </a:extLst>
          </p:cNvPr>
          <p:cNvSpPr/>
          <p:nvPr userDrawn="1"/>
        </p:nvSpPr>
        <p:spPr>
          <a:xfrm>
            <a:off x="5404920" y="450829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651517"/>
            <a:ext cx="0" cy="3200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0720" y="3127248"/>
            <a:ext cx="5276088" cy="1124712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1045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867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805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77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 2">
    <p:bg>
      <p:bgPr>
        <a:gradFill>
          <a:gsLst>
            <a:gs pos="51000">
              <a:schemeClr val="accent4"/>
            </a:gs>
            <a:gs pos="36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448" y="594360"/>
            <a:ext cx="6272784" cy="2843784"/>
          </a:xfrm>
        </p:spPr>
        <p:txBody>
          <a:bodyPr rtlCol="0" anchor="b"/>
          <a:lstStyle>
            <a:lvl1pPr algn="l">
              <a:defRPr sz="5400" b="1" i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41848" y="4700016"/>
            <a:ext cx="5093208" cy="1197864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E825845-66DD-4B77-A729-CD97D156FE6C}"/>
              </a:ext>
            </a:extLst>
          </p:cNvPr>
          <p:cNvCxnSpPr>
            <a:cxnSpLocks/>
          </p:cNvCxnSpPr>
          <p:nvPr userDrawn="1"/>
        </p:nvCxnSpPr>
        <p:spPr>
          <a:xfrm>
            <a:off x="1301262" y="3652622"/>
            <a:ext cx="0" cy="3200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áfico 12">
            <a:extLst>
              <a:ext uri="{FF2B5EF4-FFF2-40B4-BE49-F238E27FC236}">
                <a16:creationId xmlns:a16="http://schemas.microsoft.com/office/drawing/2014/main" id="{818B4386-1FCF-4ACE-BE25-AF9CC5E2256F}"/>
              </a:ext>
            </a:extLst>
          </p:cNvPr>
          <p:cNvSpPr/>
          <p:nvPr userDrawn="1"/>
        </p:nvSpPr>
        <p:spPr>
          <a:xfrm>
            <a:off x="82177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1" name="Gráfico 13">
            <a:extLst>
              <a:ext uri="{FF2B5EF4-FFF2-40B4-BE49-F238E27FC236}">
                <a16:creationId xmlns:a16="http://schemas.microsoft.com/office/drawing/2014/main" id="{19319560-50ED-4963-A2CF-74663239D426}"/>
              </a:ext>
            </a:extLst>
          </p:cNvPr>
          <p:cNvSpPr/>
          <p:nvPr userDrawn="1"/>
        </p:nvSpPr>
        <p:spPr>
          <a:xfrm>
            <a:off x="78590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3" name="Gráfico 15">
            <a:extLst>
              <a:ext uri="{FF2B5EF4-FFF2-40B4-BE49-F238E27FC236}">
                <a16:creationId xmlns:a16="http://schemas.microsoft.com/office/drawing/2014/main" id="{E5ABBDAD-943D-48F3-9C80-B29C48966C79}"/>
              </a:ext>
            </a:extLst>
          </p:cNvPr>
          <p:cNvSpPr/>
          <p:nvPr userDrawn="1"/>
        </p:nvSpPr>
        <p:spPr>
          <a:xfrm>
            <a:off x="78434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3790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el título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posición de imagen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6432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2936" y="585216"/>
            <a:ext cx="5833872" cy="2276856"/>
          </a:xfrm>
        </p:spPr>
        <p:txBody>
          <a:bodyPr rtlCol="0" anchor="b"/>
          <a:lstStyle>
            <a:lvl1pPr algn="r">
              <a:defRPr sz="6000" b="1" cap="all" spc="4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Título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659332"/>
            <a:ext cx="0" cy="3200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2936" y="3127248"/>
            <a:ext cx="5833872" cy="3118104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Gráfico 12">
            <a:extLst>
              <a:ext uri="{FF2B5EF4-FFF2-40B4-BE49-F238E27FC236}">
                <a16:creationId xmlns:a16="http://schemas.microsoft.com/office/drawing/2014/main" id="{EA1B6985-3E5A-40F4-9268-D4AB3BBF8C91}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3" name="Gráfico 13">
            <a:extLst>
              <a:ext uri="{FF2B5EF4-FFF2-40B4-BE49-F238E27FC236}">
                <a16:creationId xmlns:a16="http://schemas.microsoft.com/office/drawing/2014/main" id="{338BC906-9D03-4280-85E8-21A81BC21D73}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7" name="Gráfico 15">
            <a:extLst>
              <a:ext uri="{FF2B5EF4-FFF2-40B4-BE49-F238E27FC236}">
                <a16:creationId xmlns:a16="http://schemas.microsoft.com/office/drawing/2014/main" id="{C5C06D53-C9F6-47E8-BFE1-B8193A1AED8B}"/>
              </a:ext>
            </a:extLst>
          </p:cNvPr>
          <p:cNvSpPr/>
          <p:nvPr userDrawn="1"/>
        </p:nvSpPr>
        <p:spPr>
          <a:xfrm>
            <a:off x="1669987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9076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rtlCol="0" anchor="b"/>
          <a:lstStyle>
            <a:lvl1pPr>
              <a:defRPr sz="54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6190488" cy="3346704"/>
          </a:xfrm>
        </p:spPr>
        <p:txBody>
          <a:bodyPr rtlCol="0"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 rtlCol="0"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FA8B3D0E-ED3F-46FA-AE79-5FEFDE9168E3}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áfico 10">
            <a:extLst>
              <a:ext uri="{FF2B5EF4-FFF2-40B4-BE49-F238E27FC236}">
                <a16:creationId xmlns:a16="http://schemas.microsoft.com/office/drawing/2014/main" id="{AAD06B87-D9B2-4F94-B734-A8F039A2033F}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9" name="Gráfico 11">
            <a:extLst>
              <a:ext uri="{FF2B5EF4-FFF2-40B4-BE49-F238E27FC236}">
                <a16:creationId xmlns:a16="http://schemas.microsoft.com/office/drawing/2014/main" id="{BB13A13C-36EA-4B13-9175-C5FE95B34D33}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89711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cabezado de sección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040"/>
            <a:ext cx="9144000" cy="2340864"/>
          </a:xfrm>
        </p:spPr>
        <p:txBody>
          <a:bodyPr rtlCol="0" anchor="b">
            <a:normAutofit/>
          </a:bodyPr>
          <a:lstStyle>
            <a:lvl1pPr algn="ctr">
              <a:defRPr sz="6000" b="1" i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132588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4" name="Gráfico 12">
            <a:extLst>
              <a:ext uri="{FF2B5EF4-FFF2-40B4-BE49-F238E27FC236}">
                <a16:creationId xmlns:a16="http://schemas.microsoft.com/office/drawing/2014/main" id="{8A41917E-4B97-447C-98AB-970D625F1DE6}"/>
              </a:ext>
            </a:extLst>
          </p:cNvPr>
          <p:cNvSpPr/>
          <p:nvPr userDrawn="1"/>
        </p:nvSpPr>
        <p:spPr>
          <a:xfrm>
            <a:off x="10772266" y="30543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5" name="Gráfico 13">
            <a:extLst>
              <a:ext uri="{FF2B5EF4-FFF2-40B4-BE49-F238E27FC236}">
                <a16:creationId xmlns:a16="http://schemas.microsoft.com/office/drawing/2014/main" id="{3B3FD238-4561-4AF8-A1F1-185B0CAFE2AC}"/>
              </a:ext>
            </a:extLst>
          </p:cNvPr>
          <p:cNvSpPr/>
          <p:nvPr userDrawn="1"/>
        </p:nvSpPr>
        <p:spPr>
          <a:xfrm>
            <a:off x="10724364" y="2515838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6" name="Gráfico 15">
            <a:extLst>
              <a:ext uri="{FF2B5EF4-FFF2-40B4-BE49-F238E27FC236}">
                <a16:creationId xmlns:a16="http://schemas.microsoft.com/office/drawing/2014/main" id="{BAB9414C-AE69-4648-873E-9CE6B2DF8A71}"/>
              </a:ext>
            </a:extLst>
          </p:cNvPr>
          <p:cNvSpPr/>
          <p:nvPr userDrawn="1"/>
        </p:nvSpPr>
        <p:spPr>
          <a:xfrm>
            <a:off x="11024834" y="2787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7" name="Gráfico 22">
            <a:extLst>
              <a:ext uri="{FF2B5EF4-FFF2-40B4-BE49-F238E27FC236}">
                <a16:creationId xmlns:a16="http://schemas.microsoft.com/office/drawing/2014/main" id="{3BF75235-4E6E-4184-82A5-EE6FE7993BBC}"/>
              </a:ext>
            </a:extLst>
          </p:cNvPr>
          <p:cNvSpPr/>
          <p:nvPr userDrawn="1"/>
        </p:nvSpPr>
        <p:spPr>
          <a:xfrm>
            <a:off x="1261869" y="263344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Gráfico 21">
            <a:extLst>
              <a:ext uri="{FF2B5EF4-FFF2-40B4-BE49-F238E27FC236}">
                <a16:creationId xmlns:a16="http://schemas.microsoft.com/office/drawing/2014/main" id="{E66FE37C-2F4B-42DA-BFF6-92DD00BDC49B}"/>
              </a:ext>
            </a:extLst>
          </p:cNvPr>
          <p:cNvSpPr/>
          <p:nvPr userDrawn="1"/>
        </p:nvSpPr>
        <p:spPr>
          <a:xfrm>
            <a:off x="1064053" y="3083338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3" name="Gráfico 23">
            <a:extLst>
              <a:ext uri="{FF2B5EF4-FFF2-40B4-BE49-F238E27FC236}">
                <a16:creationId xmlns:a16="http://schemas.microsoft.com/office/drawing/2014/main" id="{DDD38822-731A-48DA-A8A0-FBBAF7A6D65D}"/>
              </a:ext>
            </a:extLst>
          </p:cNvPr>
          <p:cNvSpPr/>
          <p:nvPr userDrawn="1"/>
        </p:nvSpPr>
        <p:spPr>
          <a:xfrm>
            <a:off x="1413405" y="349287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4248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54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74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656" y="841248"/>
            <a:ext cx="4434840" cy="3236976"/>
          </a:xfrm>
        </p:spPr>
        <p:txBody>
          <a:bodyPr rtlCol="0" anchor="b"/>
          <a:lstStyle>
            <a:lvl1pPr algn="l">
              <a:lnSpc>
                <a:spcPct val="110000"/>
              </a:lnSpc>
              <a:spcBef>
                <a:spcPts val="1000"/>
              </a:spcBef>
              <a:defRPr sz="3600" b="0" i="0" cap="none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91655" y="4498848"/>
            <a:ext cx="4434835" cy="510474"/>
          </a:xfrm>
        </p:spPr>
        <p:txBody>
          <a:bodyPr rtlCol="0"/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01752"/>
            <a:ext cx="5221224" cy="6263640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129904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ítulo y contenido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365125"/>
            <a:ext cx="10771632" cy="1325563"/>
          </a:xfrm>
        </p:spPr>
        <p:txBody>
          <a:bodyPr rtlCol="0"/>
          <a:lstStyle>
            <a:lvl1pPr>
              <a:defRPr sz="54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825625"/>
            <a:ext cx="10771632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03920" y="841248"/>
            <a:ext cx="3630168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Gráfico 22">
            <a:extLst>
              <a:ext uri="{FF2B5EF4-FFF2-40B4-BE49-F238E27FC236}">
                <a16:creationId xmlns:a16="http://schemas.microsoft.com/office/drawing/2014/main" id="{4EADA2ED-8A8C-4D17-8798-F26BF3B4CE25}"/>
              </a:ext>
            </a:extLst>
          </p:cNvPr>
          <p:cNvSpPr/>
          <p:nvPr userDrawn="1"/>
        </p:nvSpPr>
        <p:spPr>
          <a:xfrm>
            <a:off x="11202264" y="344083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Gráfico 23">
            <a:extLst>
              <a:ext uri="{FF2B5EF4-FFF2-40B4-BE49-F238E27FC236}">
                <a16:creationId xmlns:a16="http://schemas.microsoft.com/office/drawing/2014/main" id="{54AB3A25-6605-4446-9E53-ACEECD25E27B}"/>
              </a:ext>
            </a:extLst>
          </p:cNvPr>
          <p:cNvSpPr/>
          <p:nvPr userDrawn="1"/>
        </p:nvSpPr>
        <p:spPr>
          <a:xfrm>
            <a:off x="11563141" y="59091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2226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4752" y="1825625"/>
            <a:ext cx="4553712" cy="435133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84848" y="1825625"/>
            <a:ext cx="4553712" cy="435133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áfico 15">
            <a:extLst>
              <a:ext uri="{FF2B5EF4-FFF2-40B4-BE49-F238E27FC236}">
                <a16:creationId xmlns:a16="http://schemas.microsoft.com/office/drawing/2014/main" id="{D8685329-C6A1-4CB4-8AAE-150D0341F6A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2" name="Gráfico 16">
            <a:extLst>
              <a:ext uri="{FF2B5EF4-FFF2-40B4-BE49-F238E27FC236}">
                <a16:creationId xmlns:a16="http://schemas.microsoft.com/office/drawing/2014/main" id="{83CE1DAA-30A3-41AE-8AE1-A7EE5C48A6F3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4" name="Gráfico 14">
            <a:extLst>
              <a:ext uri="{FF2B5EF4-FFF2-40B4-BE49-F238E27FC236}">
                <a16:creationId xmlns:a16="http://schemas.microsoft.com/office/drawing/2014/main" id="{065162DD-7ACB-4F9C-90DD-24C743035892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20528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8DA9DAA-006C-4F4B-980E-E3DF019B24E2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717" r:id="rId3"/>
    <p:sldLayoutId id="2147483710" r:id="rId4"/>
    <p:sldLayoutId id="2147483709" r:id="rId5"/>
    <p:sldLayoutId id="2147483698" r:id="rId6"/>
    <p:sldLayoutId id="2147483713" r:id="rId7"/>
    <p:sldLayoutId id="2147483712" r:id="rId8"/>
    <p:sldLayoutId id="2147483700" r:id="rId9"/>
    <p:sldLayoutId id="2147483701" r:id="rId10"/>
    <p:sldLayoutId id="2147483716" r:id="rId11"/>
    <p:sldLayoutId id="2147483714" r:id="rId12"/>
    <p:sldLayoutId id="2147483715" r:id="rId13"/>
    <p:sldLayoutId id="2147483702" r:id="rId14"/>
    <p:sldLayoutId id="2147483703" r:id="rId15"/>
    <p:sldLayoutId id="2147483704" r:id="rId16"/>
    <p:sldLayoutId id="2147483705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9714B-5C09-2A97-C7A9-BFA446906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46FB7B-B5B3-0B65-0B48-A07C86CE7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78"/>
            <a:ext cx="10515600" cy="183071"/>
          </a:xfrm>
        </p:spPr>
        <p:txBody>
          <a:bodyPr anchor="ctr">
            <a:noAutofit/>
          </a:bodyPr>
          <a:lstStyle/>
          <a:p>
            <a:r>
              <a:rPr lang="es-MX" sz="2000" b="1" dirty="0"/>
              <a:t>Programa Día 1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F0B5126-D368-D4C5-8D4E-617E176617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484933"/>
              </p:ext>
            </p:extLst>
          </p:nvPr>
        </p:nvGraphicFramePr>
        <p:xfrm>
          <a:off x="885217" y="320351"/>
          <a:ext cx="10623484" cy="6457823"/>
        </p:xfrm>
        <a:graphic>
          <a:graphicData uri="http://schemas.openxmlformats.org/drawingml/2006/table">
            <a:tbl>
              <a:tblPr/>
              <a:tblGrid>
                <a:gridCol w="853978">
                  <a:extLst>
                    <a:ext uri="{9D8B030D-6E8A-4147-A177-3AD203B41FA5}">
                      <a16:colId xmlns:a16="http://schemas.microsoft.com/office/drawing/2014/main" val="2367008762"/>
                    </a:ext>
                  </a:extLst>
                </a:gridCol>
                <a:gridCol w="2671565">
                  <a:extLst>
                    <a:ext uri="{9D8B030D-6E8A-4147-A177-3AD203B41FA5}">
                      <a16:colId xmlns:a16="http://schemas.microsoft.com/office/drawing/2014/main" val="3549416682"/>
                    </a:ext>
                  </a:extLst>
                </a:gridCol>
                <a:gridCol w="851520">
                  <a:extLst>
                    <a:ext uri="{9D8B030D-6E8A-4147-A177-3AD203B41FA5}">
                      <a16:colId xmlns:a16="http://schemas.microsoft.com/office/drawing/2014/main" val="1005401775"/>
                    </a:ext>
                  </a:extLst>
                </a:gridCol>
                <a:gridCol w="1308707">
                  <a:extLst>
                    <a:ext uri="{9D8B030D-6E8A-4147-A177-3AD203B41FA5}">
                      <a16:colId xmlns:a16="http://schemas.microsoft.com/office/drawing/2014/main" val="1963589545"/>
                    </a:ext>
                  </a:extLst>
                </a:gridCol>
                <a:gridCol w="496511">
                  <a:extLst>
                    <a:ext uri="{9D8B030D-6E8A-4147-A177-3AD203B41FA5}">
                      <a16:colId xmlns:a16="http://schemas.microsoft.com/office/drawing/2014/main" val="2620457774"/>
                    </a:ext>
                  </a:extLst>
                </a:gridCol>
                <a:gridCol w="497551">
                  <a:extLst>
                    <a:ext uri="{9D8B030D-6E8A-4147-A177-3AD203B41FA5}">
                      <a16:colId xmlns:a16="http://schemas.microsoft.com/office/drawing/2014/main" val="285927386"/>
                    </a:ext>
                  </a:extLst>
                </a:gridCol>
                <a:gridCol w="235343">
                  <a:extLst>
                    <a:ext uri="{9D8B030D-6E8A-4147-A177-3AD203B41FA5}">
                      <a16:colId xmlns:a16="http://schemas.microsoft.com/office/drawing/2014/main" val="2300303928"/>
                    </a:ext>
                  </a:extLst>
                </a:gridCol>
                <a:gridCol w="1724608">
                  <a:extLst>
                    <a:ext uri="{9D8B030D-6E8A-4147-A177-3AD203B41FA5}">
                      <a16:colId xmlns:a16="http://schemas.microsoft.com/office/drawing/2014/main" val="2090046024"/>
                    </a:ext>
                  </a:extLst>
                </a:gridCol>
                <a:gridCol w="133726">
                  <a:extLst>
                    <a:ext uri="{9D8B030D-6E8A-4147-A177-3AD203B41FA5}">
                      <a16:colId xmlns:a16="http://schemas.microsoft.com/office/drawing/2014/main" val="4170016665"/>
                    </a:ext>
                  </a:extLst>
                </a:gridCol>
                <a:gridCol w="749812">
                  <a:extLst>
                    <a:ext uri="{9D8B030D-6E8A-4147-A177-3AD203B41FA5}">
                      <a16:colId xmlns:a16="http://schemas.microsoft.com/office/drawing/2014/main" val="3935784009"/>
                    </a:ext>
                  </a:extLst>
                </a:gridCol>
                <a:gridCol w="224973">
                  <a:extLst>
                    <a:ext uri="{9D8B030D-6E8A-4147-A177-3AD203B41FA5}">
                      <a16:colId xmlns:a16="http://schemas.microsoft.com/office/drawing/2014/main" val="3689767740"/>
                    </a:ext>
                  </a:extLst>
                </a:gridCol>
                <a:gridCol w="875190">
                  <a:extLst>
                    <a:ext uri="{9D8B030D-6E8A-4147-A177-3AD203B41FA5}">
                      <a16:colId xmlns:a16="http://schemas.microsoft.com/office/drawing/2014/main" val="801414989"/>
                    </a:ext>
                  </a:extLst>
                </a:gridCol>
              </a:tblGrid>
              <a:tr h="255712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Miércoles 26 de agosto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Miércoles 26 de agosto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153624"/>
                  </a:ext>
                </a:extLst>
              </a:tr>
              <a:tr h="255712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 1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 2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739713"/>
                  </a:ext>
                </a:extLst>
              </a:tr>
              <a:tr h="25571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09:00-9:30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INAUGURACIÓN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09:00-9:30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INAUGURACIÓN (SALA 1)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INAUGURACIÓN (SALA 1)</a:t>
                      </a:r>
                      <a:endParaRPr lang="es-MX" dirty="0"/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90232"/>
                  </a:ext>
                </a:extLst>
              </a:tr>
              <a:tr h="18833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  <a:endParaRPr lang="es-MX" dirty="0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97504"/>
                  </a:ext>
                </a:extLst>
              </a:tr>
              <a:tr h="478111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9:30-10:30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Retos en la estabilidad de sistemas modernos de potencia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r>
                        <a:rPr lang="es-MX" sz="900" b="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Gustavo Valverde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ETH Zurich </a:t>
                      </a:r>
                      <a:r>
                        <a:rPr lang="es-MX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Zurich</a:t>
                      </a: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Suiza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9:30-10:30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Conferencia Magistral 1 (Sala 1)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s-E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Conferencia Magistral 1 (Sala 1)</a:t>
                      </a:r>
                      <a:endParaRPr lang="es-MX"/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956322"/>
                  </a:ext>
                </a:extLst>
              </a:tr>
              <a:tr h="18833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 – 11:00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Filtro de canal estable y estimador NLAV: Una  estrategia robusta para detectar datos falsos en la  estimación de estado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Juan M. Ramirez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Cinvestav - Unidad Guadalajara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 – 11:00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Análisis energético, económico y ambiental de un ORC Flash con R1233zd(E) y R245fa: comparación bajo el uso de biogás y combustibles convencionales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Análisis energético, económico y ambiental de un ORC Flash con R1233zd(E) y R245fa: comparación bajo el uso de biogás y combustibles convencionales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s-MX" sz="900">
                          <a:latin typeface="Arial"/>
                        </a:rPr>
                        <a:t>Diva Y. Saucedo-Rojo</a:t>
                      </a:r>
                      <a:endParaRPr lang="es-MX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>
                          <a:latin typeface="Arial"/>
                        </a:rPr>
                        <a:t>Diva Y. Saucedo-Rojo</a:t>
                      </a:r>
                      <a:endParaRPr lang="es-MX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Tecnológico Nacional de México / I. T. Chihuahua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80808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966453"/>
                  </a:ext>
                </a:extLst>
              </a:tr>
              <a:tr h="18833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 – 11:30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Evaluación regional de frecuencia y centros de  inercia en sistemas eléctricos: un enfoque  determinista de teoría de grafos con propagación  de etiquetas y centralidad espectral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 dirty="0">
                          <a:latin typeface="Arial"/>
                        </a:rPr>
                        <a:t>Juan M. Ramirez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 dirty="0" err="1">
                          <a:latin typeface="Arial"/>
                        </a:rPr>
                        <a:t>Cinvestav</a:t>
                      </a:r>
                      <a:r>
                        <a:rPr sz="900" dirty="0">
                          <a:latin typeface="Arial"/>
                        </a:rPr>
                        <a:t> - U</a:t>
                      </a:r>
                      <a:r>
                        <a:rPr lang="es-MX" sz="900" dirty="0">
                          <a:latin typeface="Arial"/>
                        </a:rPr>
                        <a:t>n</a:t>
                      </a:r>
                      <a:r>
                        <a:rPr sz="900" dirty="0" err="1">
                          <a:latin typeface="Arial"/>
                        </a:rPr>
                        <a:t>idad</a:t>
                      </a:r>
                      <a:r>
                        <a:rPr sz="900" dirty="0">
                          <a:latin typeface="Arial"/>
                        </a:rPr>
                        <a:t> Guadalajara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 – 11:30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Efecto del ensilaje biológico sobre el potencial metanogénico de residuos de mango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Efecto del ensilaje biológico sobre el potencial metanogénico de residuos de mango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s-MX" sz="900">
                          <a:latin typeface="Arial"/>
                        </a:rPr>
                        <a:t>Ana Graciela Carvajal Peraza</a:t>
                      </a:r>
                      <a:endParaRPr lang="es-MX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>
                          <a:latin typeface="Arial"/>
                        </a:rPr>
                        <a:t>Ana Graciela Carvajal Peraza</a:t>
                      </a:r>
                      <a:endParaRPr lang="es-MX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Universidad Autónoma de Sinaloa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80808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7633756"/>
                  </a:ext>
                </a:extLst>
              </a:tr>
              <a:tr h="18833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11:30 – 12:00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Estudio de un ESS-STATCOM con Comportamiento Inherente Fuente de Tensión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 dirty="0">
                          <a:latin typeface="Arial"/>
                        </a:rPr>
                        <a:t>Diego Armando de Jesús Gutiérrez Torres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 dirty="0">
                          <a:latin typeface="Arial"/>
                        </a:rPr>
                        <a:t>Centro de </a:t>
                      </a:r>
                      <a:r>
                        <a:rPr sz="900" dirty="0" err="1">
                          <a:latin typeface="Arial"/>
                        </a:rPr>
                        <a:t>Investigación</a:t>
                      </a:r>
                      <a:r>
                        <a:rPr sz="900" dirty="0">
                          <a:latin typeface="Arial"/>
                        </a:rPr>
                        <a:t> y de </a:t>
                      </a:r>
                      <a:r>
                        <a:rPr sz="900" dirty="0" err="1">
                          <a:latin typeface="Arial"/>
                        </a:rPr>
                        <a:t>Estudios</a:t>
                      </a:r>
                      <a:r>
                        <a:rPr sz="900" dirty="0">
                          <a:latin typeface="Arial"/>
                        </a:rPr>
                        <a:t> </a:t>
                      </a:r>
                      <a:r>
                        <a:rPr sz="900" dirty="0" err="1">
                          <a:latin typeface="Arial"/>
                        </a:rPr>
                        <a:t>Avanzados</a:t>
                      </a:r>
                      <a:r>
                        <a:rPr sz="900" dirty="0">
                          <a:latin typeface="Arial"/>
                        </a:rPr>
                        <a:t> del IPN</a:t>
                      </a:r>
                    </a:p>
                  </a:txBody>
                  <a:tcPr marL="7616" marR="7616" marT="7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11:30 – 12:00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Predicción espectrofotométrica del  crecimiento celular de </a:t>
                      </a:r>
                      <a:r>
                        <a:rPr lang="es-MX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Nannochloropsis</a:t>
                      </a: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MX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oculata</a:t>
                      </a: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como estrategia para potenciar su  aprovechamiento bioenergético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Predicción espectrofotométrica del  crecimiento celular de Nannochloropsis  oculata como estrategia para potenciar su  aprovechamiento bioenergético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s-MX" sz="900" dirty="0">
                          <a:latin typeface="Arial"/>
                        </a:rPr>
                        <a:t>Cesia Escárcega Ochoa</a:t>
                      </a:r>
                      <a:endParaRPr lang="es-MX" dirty="0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dirty="0">
                          <a:latin typeface="Arial"/>
                        </a:rPr>
                        <a:t>Cesia Escárcega Ochoa</a:t>
                      </a:r>
                      <a:endParaRPr lang="es-MX" dirty="0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 dirty="0">
                          <a:latin typeface="Arial"/>
                        </a:rPr>
                        <a:t>Centro de </a:t>
                      </a:r>
                      <a:r>
                        <a:rPr sz="900" dirty="0" err="1">
                          <a:latin typeface="Arial"/>
                        </a:rPr>
                        <a:t>Investigación</a:t>
                      </a:r>
                      <a:r>
                        <a:rPr sz="900" dirty="0">
                          <a:latin typeface="Arial"/>
                        </a:rPr>
                        <a:t> </a:t>
                      </a:r>
                      <a:r>
                        <a:rPr sz="900" dirty="0" err="1">
                          <a:latin typeface="Arial"/>
                        </a:rPr>
                        <a:t>en</a:t>
                      </a:r>
                      <a:r>
                        <a:rPr sz="900" dirty="0">
                          <a:latin typeface="Arial"/>
                        </a:rPr>
                        <a:t> </a:t>
                      </a:r>
                      <a:r>
                        <a:rPr sz="900" dirty="0" err="1">
                          <a:latin typeface="Arial"/>
                        </a:rPr>
                        <a:t>Alimentación</a:t>
                      </a:r>
                      <a:r>
                        <a:rPr sz="900" dirty="0">
                          <a:latin typeface="Arial"/>
                        </a:rPr>
                        <a:t> y </a:t>
                      </a:r>
                      <a:r>
                        <a:rPr sz="900" dirty="0" err="1">
                          <a:latin typeface="Arial"/>
                        </a:rPr>
                        <a:t>desarrollo</a:t>
                      </a:r>
                      <a:r>
                        <a:rPr sz="900" dirty="0">
                          <a:latin typeface="Arial"/>
                        </a:rPr>
                        <a:t> (CIAD)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80808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873686"/>
                  </a:ext>
                </a:extLst>
              </a:tr>
              <a:tr h="155206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80808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80808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9755969"/>
                  </a:ext>
                </a:extLst>
              </a:tr>
              <a:tr h="255712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EXPOSICIÓN INDUSTRIAL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EXPOSICIÓN INDUSTRIAL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807087"/>
                  </a:ext>
                </a:extLst>
              </a:tr>
              <a:tr h="308672"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12:00-13:00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Aplicación de la norma NOM-001-SEDE-2012 a sistemas fotovoltaicos interconectados a la red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José Miguel García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EneryxPro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12:00-13:00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Sector eléctrico nacional, los retos y oportunidades al integrar </a:t>
                      </a:r>
                      <a:r>
                        <a:rPr lang="es-MX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</a:t>
                      </a: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grid</a:t>
                      </a: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BEES e hidrógeno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Luis Armando Martínez Romero</a:t>
                      </a:r>
                      <a:endParaRPr lang="es-MX"/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Ingeniería &amp; construcción </a:t>
                      </a:r>
                      <a:r>
                        <a:rPr lang="es-MX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Inmoviliaria</a:t>
                      </a: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AICM</a:t>
                      </a: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18" marR="73118" marT="36559" marB="3655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411574"/>
                  </a:ext>
                </a:extLst>
              </a:tr>
              <a:tr h="16459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28585"/>
                  </a:ext>
                </a:extLst>
              </a:tr>
              <a:tr h="138356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MX"/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80808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80808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80808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412718"/>
                  </a:ext>
                </a:extLst>
              </a:tr>
              <a:tr h="18833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  <a:endParaRPr lang="es-MX" dirty="0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405886"/>
                  </a:ext>
                </a:extLst>
              </a:tr>
              <a:tr h="37667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13:00-14:00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Más allá del cálculo ordinario:</a:t>
                      </a:r>
                    </a:p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Análisis no estándar en Ingeniería Eléctrica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J. Juan Rosales García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Departamento de Ingeniería Eléctrica Universidad de Guanajuato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13:00-14:00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Conferencia Magistral 2 (Sala 1)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80808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8080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928912"/>
                  </a:ext>
                </a:extLst>
              </a:tr>
              <a:tr h="478111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 – 14:30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Evaluación de algoritmos de localización V2I 3D basados en anclas virtuales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Jaime Eduardo Zamora Soto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INSTITUTO TECNOLÓGICO DE SONORA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 – 14:30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Plataforma de simulación para microrred híbrida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900">
                          <a:latin typeface="Arial"/>
                        </a:rPr>
                        <a:t>Héctor Javier Estrada García</a:t>
                      </a:r>
                      <a:endParaRPr lang="es-MX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Universidad de Guanajuato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52344"/>
                  </a:ext>
                </a:extLst>
              </a:tr>
              <a:tr h="478111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14:30 – 15:00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Diseño de Sistema modular automatizado para el montaje y alineación estereoscópica de cámaras para la generación de bases de datos de imágenes y procesamiento por medio de redes neuronales.</a:t>
                      </a:r>
                      <a:endParaRPr lang="es-E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Alberto Nicolás López Moreno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 dirty="0">
                          <a:latin typeface="Arial"/>
                        </a:rPr>
                        <a:t>Universidad de Guanajuato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14:30 – 15:00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Diseño e Implementación de Inversor </a:t>
                      </a:r>
                      <a:r>
                        <a:rPr lang="es-MX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Grid</a:t>
                      </a: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Forming</a:t>
                      </a: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EMTP-ATP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900" dirty="0">
                          <a:latin typeface="Arial"/>
                        </a:rPr>
                        <a:t>Luis Ramon Merchan Villalba</a:t>
                      </a:r>
                      <a:endParaRPr lang="es-MX" dirty="0"/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 dirty="0">
                          <a:latin typeface="Arial"/>
                        </a:rPr>
                        <a:t>Universidad de Guanajuato</a:t>
                      </a: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16" marR="7616" marT="76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880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475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0AACC-1C3B-7FD0-DD96-BE4D17055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B79B0F-D3B1-A9F1-F43C-CEC4C2242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2082"/>
            <a:ext cx="10515600" cy="295542"/>
          </a:xfrm>
        </p:spPr>
        <p:txBody>
          <a:bodyPr anchor="ctr">
            <a:noAutofit/>
          </a:bodyPr>
          <a:lstStyle/>
          <a:p>
            <a:r>
              <a:rPr lang="es-MX" sz="2000" b="1" dirty="0"/>
              <a:t>Programa Día 2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C6B8622-D9F7-A830-F0A0-45E4412EF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308835"/>
              </p:ext>
            </p:extLst>
          </p:nvPr>
        </p:nvGraphicFramePr>
        <p:xfrm>
          <a:off x="875489" y="348752"/>
          <a:ext cx="10797702" cy="6446300"/>
        </p:xfrm>
        <a:graphic>
          <a:graphicData uri="http://schemas.openxmlformats.org/drawingml/2006/table">
            <a:tbl>
              <a:tblPr/>
              <a:tblGrid>
                <a:gridCol w="735597">
                  <a:extLst>
                    <a:ext uri="{9D8B030D-6E8A-4147-A177-3AD203B41FA5}">
                      <a16:colId xmlns:a16="http://schemas.microsoft.com/office/drawing/2014/main" val="2389581066"/>
                    </a:ext>
                  </a:extLst>
                </a:gridCol>
                <a:gridCol w="2821068">
                  <a:extLst>
                    <a:ext uri="{9D8B030D-6E8A-4147-A177-3AD203B41FA5}">
                      <a16:colId xmlns:a16="http://schemas.microsoft.com/office/drawing/2014/main" val="3092292281"/>
                    </a:ext>
                  </a:extLst>
                </a:gridCol>
                <a:gridCol w="801816">
                  <a:extLst>
                    <a:ext uri="{9D8B030D-6E8A-4147-A177-3AD203B41FA5}">
                      <a16:colId xmlns:a16="http://schemas.microsoft.com/office/drawing/2014/main" val="1923819358"/>
                    </a:ext>
                  </a:extLst>
                </a:gridCol>
                <a:gridCol w="1373659">
                  <a:extLst>
                    <a:ext uri="{9D8B030D-6E8A-4147-A177-3AD203B41FA5}">
                      <a16:colId xmlns:a16="http://schemas.microsoft.com/office/drawing/2014/main" val="2904824080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1604053222"/>
                    </a:ext>
                  </a:extLst>
                </a:gridCol>
                <a:gridCol w="827314">
                  <a:extLst>
                    <a:ext uri="{9D8B030D-6E8A-4147-A177-3AD203B41FA5}">
                      <a16:colId xmlns:a16="http://schemas.microsoft.com/office/drawing/2014/main" val="773510320"/>
                    </a:ext>
                  </a:extLst>
                </a:gridCol>
                <a:gridCol w="152400">
                  <a:extLst>
                    <a:ext uri="{9D8B030D-6E8A-4147-A177-3AD203B41FA5}">
                      <a16:colId xmlns:a16="http://schemas.microsoft.com/office/drawing/2014/main" val="2876553463"/>
                    </a:ext>
                  </a:extLst>
                </a:gridCol>
                <a:gridCol w="1776322">
                  <a:extLst>
                    <a:ext uri="{9D8B030D-6E8A-4147-A177-3AD203B41FA5}">
                      <a16:colId xmlns:a16="http://schemas.microsoft.com/office/drawing/2014/main" val="1130806309"/>
                    </a:ext>
                  </a:extLst>
                </a:gridCol>
                <a:gridCol w="999730">
                  <a:extLst>
                    <a:ext uri="{9D8B030D-6E8A-4147-A177-3AD203B41FA5}">
                      <a16:colId xmlns:a16="http://schemas.microsoft.com/office/drawing/2014/main" val="610055443"/>
                    </a:ext>
                  </a:extLst>
                </a:gridCol>
                <a:gridCol w="1004996">
                  <a:extLst>
                    <a:ext uri="{9D8B030D-6E8A-4147-A177-3AD203B41FA5}">
                      <a16:colId xmlns:a16="http://schemas.microsoft.com/office/drawing/2014/main" val="1957718184"/>
                    </a:ext>
                  </a:extLst>
                </a:gridCol>
              </a:tblGrid>
              <a:tr h="22497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Jueves 27 de agosto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Jueves 27 de agosto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55397608"/>
                  </a:ext>
                </a:extLst>
              </a:tr>
              <a:tr h="22497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 1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 2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84530759"/>
                  </a:ext>
                </a:extLst>
              </a:tr>
              <a:tr h="2249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  <a:endParaRPr lang="es-MX" sz="9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  <a:endParaRPr lang="es-MX" sz="900" dirty="0"/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287940"/>
                  </a:ext>
                </a:extLst>
              </a:tr>
              <a:tr h="49550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9:00-10:00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Computación Neuromórfica como Respuesta al Creciente Costo Energético de la Inteligencia Artificial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r>
                        <a:rPr lang="es-MX" sz="900" b="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Jorge Mario Cruz Duarte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Centre Inria de l'Université de Lille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Lille, Francia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9:00-10:00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CONFERENCIA MAGISTRAL (SALA 1)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CONFERENCIA MAGISTRAL (SALA 1)</a:t>
                      </a:r>
                      <a:endParaRPr lang="es-MX"/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67544"/>
                  </a:ext>
                </a:extLst>
              </a:tr>
              <a:tr h="2249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10:00-10:30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Plataforma virtual para la obtención de la curva de magnetización en núcleos toroidales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Nadia Adauta Espinoza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Universidad Autonoma Metropolitana Unidad Azcapotzalco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10:00-10:30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Evaluación de estrategias de mejora en el potencial metanogénico de residuos pesqueros.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Evaluación de estrategias de mejora en el potencial metanogénico de residuos pesqueros.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Alondra Estefanía De La Parra López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Centro de Investigación en Alimentación y Desarrollo (CIAD)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4561958"/>
                  </a:ext>
                </a:extLst>
              </a:tr>
              <a:tr h="2249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10:30-11:00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Núcleo Superconductor para Cable de Energía Subterráneo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Ricardo Alfonso Velázquez Ortiz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lang="es-MX" sz="900" dirty="0">
                          <a:latin typeface="Arial"/>
                        </a:rPr>
                        <a:t>DICIS,</a:t>
                      </a:r>
                      <a:r>
                        <a:rPr sz="900" dirty="0">
                          <a:latin typeface="Arial"/>
                        </a:rPr>
                        <a:t> Campus Irapuato-Salamanca, Universidad de Guanajuato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10:30-11:00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Valorización energética del sustrato gastado de  Pleurotus pulmonarius: potencial metanogénico  como estrategia de economía circular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Valorización energética del sustrato gastado de  Pleurotus pulmonarius: potencial metanogénico  como estrategia de economía circular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Andrea González Ramírez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Universidad Autónoma Metropolitana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699146"/>
                  </a:ext>
                </a:extLst>
              </a:tr>
              <a:tr h="2249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11:00-11:30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Dispositivo electrónico digital IoT como herramienta para el aprendizaje de la programación de microcontroladores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Cristhiam Jesid Gutiérrez Lozano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Unidades Tecnológicas de Santander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11:00-11:30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Efecto de pretratamientos sobre la producción de metano a partir de semillas de chile guajillo 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Efecto de pretratamientos sobre la producción de metano a partir de semillas de chile guajillo 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Janeth Danel Casesus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 dirty="0">
                          <a:latin typeface="Arial"/>
                        </a:rPr>
                        <a:t>Centro de </a:t>
                      </a:r>
                      <a:r>
                        <a:rPr sz="900" dirty="0" err="1">
                          <a:latin typeface="Arial"/>
                        </a:rPr>
                        <a:t>Investigación</a:t>
                      </a:r>
                      <a:r>
                        <a:rPr sz="900" dirty="0">
                          <a:latin typeface="Arial"/>
                        </a:rPr>
                        <a:t> </a:t>
                      </a:r>
                      <a:r>
                        <a:rPr sz="900" dirty="0" err="1">
                          <a:latin typeface="Arial"/>
                        </a:rPr>
                        <a:t>en</a:t>
                      </a:r>
                      <a:r>
                        <a:rPr sz="900" dirty="0">
                          <a:latin typeface="Arial"/>
                        </a:rPr>
                        <a:t> </a:t>
                      </a:r>
                      <a:r>
                        <a:rPr sz="900" dirty="0" err="1">
                          <a:latin typeface="Arial"/>
                        </a:rPr>
                        <a:t>Alimentación</a:t>
                      </a:r>
                      <a:r>
                        <a:rPr sz="900" dirty="0">
                          <a:latin typeface="Arial"/>
                        </a:rPr>
                        <a:t> y Desarrollo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059686"/>
                  </a:ext>
                </a:extLst>
              </a:tr>
              <a:tr h="2249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11:30-12:00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Desarrollo de prototipo robot multipropósito para Sumo y FutBot como dispositivo STEM para la enseñanza de robótica en universitarios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Jhon Alexander Maldonado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Unidades Tecnológicas de Santander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11:30-12:00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 Costo de Electricidad y el Ingreso Económico en los Hogares en México 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 Costo de Electricidad y el Ingreso Económico en los Hogares en México 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JESUS MARTINEZ PATIÑO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Universidad de Guanajuato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298669"/>
                  </a:ext>
                </a:extLst>
              </a:tr>
              <a:tr h="1411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MX" sz="900" dirty="0"/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MX" sz="900" dirty="0"/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861613"/>
                  </a:ext>
                </a:extLst>
              </a:tr>
              <a:tr h="22497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EXPOSICIÓN INDUSTRIAL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EXPOSICIÓN INDUSTRIAL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99825"/>
                  </a:ext>
                </a:extLst>
              </a:tr>
              <a:tr h="449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12:00-13:00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Ingeniería en Acción: La visión desde el campo en proyectos EPC fotovoltaicos, BESS y de transmisión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Leonardo Ramírez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ASELCO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12:00-13:00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Calidad de potencia y nuevas tecnologías de “streaming” para generación renovable y centros de datos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Luis Alemán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320609"/>
                  </a:ext>
                </a:extLst>
              </a:tr>
              <a:tr h="224970">
                <a:tc rowSpan="2"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900"/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165275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  <a:endParaRPr lang="es-MX" sz="9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  <a:endParaRPr lang="es-MX" sz="900" dirty="0"/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980477"/>
                  </a:ext>
                </a:extLst>
              </a:tr>
              <a:tr h="31643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  <a:endParaRPr lang="es-MX" sz="9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MX" sz="900" dirty="0"/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452913"/>
                  </a:ext>
                </a:extLst>
              </a:tr>
              <a:tr h="449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13:00-14:00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nueva regulación del sector eléctrico en México: almacenamiento de energía y confiabilidad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Héctor Alejandro Beltrán Mora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Comisión Nacional de Electricidad CFE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13:00-14:00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CONFERENCIA MAGISTRAL (SALA 1)</a:t>
                      </a:r>
                      <a:endParaRPr lang="es-MX"/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dirty="0"/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742386"/>
                  </a:ext>
                </a:extLst>
              </a:tr>
              <a:tr h="2249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14:00-14:30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Plataforma Automatizada para la Ingeniería Superficial de Componentes Cilíndricos para Aplicaciones Biomédicas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Roberto Cruz Torres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Universidad de Guanajuato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14:00-14:30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Modelo de evaluación de la confiabilidad de sistemas eléctricos marinos mediante redes neuronales y simulación estocástica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Alex Cazco Arízaga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Universitat Politècnica de Catalunya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906657"/>
                  </a:ext>
                </a:extLst>
              </a:tr>
              <a:tr h="2249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14:30-15:00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Desarrollo e instrumentación de un banco didáctico de bajo costo para el estudio experimental de vibraciones mecánicas en un rotor tipo Jeffcott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Mauricio Silva-González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Universidad de Guanajuato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14:30-15:00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Desarrollo de trazador de curvas IV portátil para la evaluación de módulos fotovoltaicos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Daniel Alberto Peña Pérez, Ingrid Michelle Gutiérrez García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 dirty="0" err="1">
                          <a:latin typeface="Arial"/>
                        </a:rPr>
                        <a:t>Lapem</a:t>
                      </a:r>
                      <a:endParaRPr sz="900" dirty="0">
                        <a:latin typeface="Arial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005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9904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E29A3-9C72-3E7C-EE06-2D9C784BD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4A2B6D-B5DE-161E-6CDF-6ACD4AEA5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3452"/>
            <a:ext cx="10515600" cy="516550"/>
          </a:xfrm>
        </p:spPr>
        <p:txBody>
          <a:bodyPr anchor="ctr">
            <a:normAutofit/>
          </a:bodyPr>
          <a:lstStyle/>
          <a:p>
            <a:r>
              <a:rPr lang="es-MX" sz="2000" b="1" dirty="0"/>
              <a:t>Programa Día 3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5C1EE59-203E-1E87-3CF7-86663AB2A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904165"/>
              </p:ext>
            </p:extLst>
          </p:nvPr>
        </p:nvGraphicFramePr>
        <p:xfrm>
          <a:off x="838200" y="321018"/>
          <a:ext cx="10961451" cy="5901865"/>
        </p:xfrm>
        <a:graphic>
          <a:graphicData uri="http://schemas.openxmlformats.org/drawingml/2006/table">
            <a:tbl>
              <a:tblPr/>
              <a:tblGrid>
                <a:gridCol w="696684">
                  <a:extLst>
                    <a:ext uri="{9D8B030D-6E8A-4147-A177-3AD203B41FA5}">
                      <a16:colId xmlns:a16="http://schemas.microsoft.com/office/drawing/2014/main" val="3548621926"/>
                    </a:ext>
                  </a:extLst>
                </a:gridCol>
                <a:gridCol w="2599624">
                  <a:extLst>
                    <a:ext uri="{9D8B030D-6E8A-4147-A177-3AD203B41FA5}">
                      <a16:colId xmlns:a16="http://schemas.microsoft.com/office/drawing/2014/main" val="142100905"/>
                    </a:ext>
                  </a:extLst>
                </a:gridCol>
                <a:gridCol w="992662">
                  <a:extLst>
                    <a:ext uri="{9D8B030D-6E8A-4147-A177-3AD203B41FA5}">
                      <a16:colId xmlns:a16="http://schemas.microsoft.com/office/drawing/2014/main" val="135217988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832632225"/>
                    </a:ext>
                  </a:extLst>
                </a:gridCol>
                <a:gridCol w="372542">
                  <a:extLst>
                    <a:ext uri="{9D8B030D-6E8A-4147-A177-3AD203B41FA5}">
                      <a16:colId xmlns:a16="http://schemas.microsoft.com/office/drawing/2014/main" val="1955578979"/>
                    </a:ext>
                  </a:extLst>
                </a:gridCol>
                <a:gridCol w="650715">
                  <a:extLst>
                    <a:ext uri="{9D8B030D-6E8A-4147-A177-3AD203B41FA5}">
                      <a16:colId xmlns:a16="http://schemas.microsoft.com/office/drawing/2014/main" val="2260319440"/>
                    </a:ext>
                  </a:extLst>
                </a:gridCol>
                <a:gridCol w="2012236">
                  <a:extLst>
                    <a:ext uri="{9D8B030D-6E8A-4147-A177-3AD203B41FA5}">
                      <a16:colId xmlns:a16="http://schemas.microsoft.com/office/drawing/2014/main" val="4003709326"/>
                    </a:ext>
                  </a:extLst>
                </a:gridCol>
                <a:gridCol w="1108953">
                  <a:extLst>
                    <a:ext uri="{9D8B030D-6E8A-4147-A177-3AD203B41FA5}">
                      <a16:colId xmlns:a16="http://schemas.microsoft.com/office/drawing/2014/main" val="1447160548"/>
                    </a:ext>
                  </a:extLst>
                </a:gridCol>
                <a:gridCol w="400845">
                  <a:extLst>
                    <a:ext uri="{9D8B030D-6E8A-4147-A177-3AD203B41FA5}">
                      <a16:colId xmlns:a16="http://schemas.microsoft.com/office/drawing/2014/main" val="2009179383"/>
                    </a:ext>
                  </a:extLst>
                </a:gridCol>
                <a:gridCol w="820904">
                  <a:extLst>
                    <a:ext uri="{9D8B030D-6E8A-4147-A177-3AD203B41FA5}">
                      <a16:colId xmlns:a16="http://schemas.microsoft.com/office/drawing/2014/main" val="699312190"/>
                    </a:ext>
                  </a:extLst>
                </a:gridCol>
              </a:tblGrid>
              <a:tr h="22203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Viernes 28 de agosto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Viernes 28 de agosto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572775"/>
                  </a:ext>
                </a:extLst>
              </a:tr>
              <a:tr h="22203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 1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 2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36593"/>
                  </a:ext>
                </a:extLst>
              </a:tr>
              <a:tr h="2220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 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  <a:endParaRPr lang="es-MX" dirty="0"/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978922"/>
                  </a:ext>
                </a:extLst>
              </a:tr>
              <a:tr h="44406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9:00-10:00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Futuro de la Energía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Joaquin Silva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 Gas Power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9:00-10:00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CONFERENCIA MAGISTRAL 3 (DIE) (SALA 1)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557690"/>
                  </a:ext>
                </a:extLst>
              </a:tr>
              <a:tr h="6359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10:00-10:30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Esquema de recuperación de cargas AC/DC en el sistema de potencia de aeronaves mediante baterías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Eduardo León Sánchez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lang="es-MX" sz="900">
                          <a:latin typeface="Arial"/>
                        </a:rPr>
                        <a:t>Universidad Nacional Autónoma de México</a:t>
                      </a:r>
                      <a:endParaRPr sz="900">
                        <a:latin typeface="Arial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10:00-10:30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Simuladores de Entrenamiento de Operadores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>
                          <a:latin typeface="Arial"/>
                        </a:rPr>
                        <a:t>Mario Llamas</a:t>
                      </a: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>
                          <a:latin typeface="Arial"/>
                        </a:rPr>
                        <a:t>CENACE</a:t>
                      </a:r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CENACE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834726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10:30-11:00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Estudio del balance energético del enlace de CD del inversor 5L-CHB con conmutación de baja frecuencia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lang="es-MX" sz="900">
                          <a:latin typeface="Arial"/>
                        </a:rPr>
                        <a:t>Rodrigo Vladimir Valenzuela García</a:t>
                      </a:r>
                      <a:endParaRPr sz="900">
                        <a:latin typeface="Arial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lang="pt-BR" sz="900">
                          <a:latin typeface="Arial"/>
                        </a:rPr>
                        <a:t>INSTITUTO TECNOLÓGICO SUPERIOR DE IRAPUATO</a:t>
                      </a:r>
                      <a:endParaRPr sz="900" dirty="0">
                        <a:latin typeface="Arial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10:30-11:00</a:t>
                      </a:r>
                    </a:p>
                  </a:txBody>
                  <a:tcPr marL="5613" marR="5613" marT="5613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Produccion y uso de hidrogeno verde en el proceso de descarbonización en la industria electrica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Osvaldo Rodríguez Villalón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Guanajuato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de Guanajuato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374469"/>
                  </a:ext>
                </a:extLst>
              </a:tr>
              <a:tr h="2220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11:00-11:30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Estudio Comparativo de Métodos de Mínimos Cuadrados para la Estimación Lineal de Estado en Sistemas Eléctricos de Potencia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Enrique Arnoldo Zamora Cardenas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lang="es-MX" sz="900">
                          <a:latin typeface="Arial"/>
                        </a:rPr>
                        <a:t>Universidad de Guanajuato</a:t>
                      </a:r>
                      <a:endParaRPr sz="900" dirty="0">
                        <a:latin typeface="Arial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11:00-11:30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Descarbonización de la economía en Guanajuato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Jaime Ignacio Ávila Macías, José Carlos Suárez Flores, Martín Eduardo Huerta Acosta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Dirección General de Energía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Dirección General de Energía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30995"/>
                  </a:ext>
                </a:extLst>
              </a:tr>
              <a:tr h="2220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11:30-12:00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Modelado de flujos de transmisión con consideración de contingencias para la implementación correctiva de unidades con restricciones de seguridad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sz="900">
                          <a:latin typeface="Arial"/>
                        </a:rPr>
                        <a:t>Gabriel Aldair Conejo Acosta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latin typeface="Arial"/>
                        </a:defRPr>
                      </a:pPr>
                      <a:r>
                        <a:rPr lang="es-MX" sz="900">
                          <a:latin typeface="Arial"/>
                        </a:rPr>
                        <a:t>Egresado LIE</a:t>
                      </a:r>
                      <a:endParaRPr sz="900" dirty="0">
                        <a:latin typeface="Arial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11:30-12:00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Descarbonización de la economía en Guanajuato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Jaime Ignacio Ávila Macías, José Carlos Suárez Flores, Martín Eduardo Huerta Acosta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Dirección General de Energía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Dirección General de Energía</a:t>
                      </a:r>
                    </a:p>
                  </a:txBody>
                  <a:tcPr marL="5613" marR="5613" marT="56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634727"/>
                  </a:ext>
                </a:extLst>
              </a:tr>
              <a:tr h="2220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413004"/>
                  </a:ext>
                </a:extLst>
              </a:tr>
              <a:tr h="22203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EXPOSICIÓN INDUSTRIAL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EXPOSICIÓN INDUSTRIAL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766639"/>
                  </a:ext>
                </a:extLst>
              </a:tr>
              <a:tr h="54542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12:00-13:00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Introducción a la Tecnología Aeroderivada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Joaquín Silva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 Gas Power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12:00-13:00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Errores frecuentes en proyectos e instalaciones eléctricas industriales: Casos reales y cumplimiento de la NOM-001-SEDE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Cesar Parra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Consorcio Eléctrico SYP – CESYP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431543"/>
                  </a:ext>
                </a:extLst>
              </a:tr>
              <a:tr h="222034"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6123223"/>
                  </a:ext>
                </a:extLst>
              </a:tr>
              <a:tr h="2220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 de la ponencia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Institución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060457"/>
                  </a:ext>
                </a:extLst>
              </a:tr>
              <a:tr h="44406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13:00-14:00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Applying Artificial Intelligence to Electric Transmission Network State Estimation (Aplicación de la inteligencia artificial a la estimación del estado de las redes de transmisión eléctrica.)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Claudio Rubén Fuerte Esquivel</a:t>
                      </a:r>
                    </a:p>
                    <a:p>
                      <a:pPr algn="ctr" fontAlgn="ctr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 Michoacana de San Nicolás de Hidalgo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13:00-14:00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CONFERENCIA MAGISTRAL (SALA 1)</a:t>
                      </a:r>
                      <a:endParaRPr lang="es-MX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672246"/>
                  </a:ext>
                </a:extLst>
              </a:tr>
              <a:tr h="2220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14:00-15:00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CLAUSURA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9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14:00-15:00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CLAUSURA</a:t>
                      </a:r>
                    </a:p>
                  </a:txBody>
                  <a:tcPr marL="5613" marR="5613" marT="56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671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984080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oDeGradientes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183_TF89338750_Win32" id="{E25F22B5-53A1-440F-9B37-5B4A6AFBF982}" vid="{90864C51-0CF7-4B4C-9DB6-59D60EBAC1C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8E00D1-8EA3-4E42-801D-0253E1EAFC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919F73-B6C2-4A43-95E2-833EC48925FE}">
  <ds:schemaRefs>
    <ds:schemaRef ds:uri="http://schemas.microsoft.com/office/infopath/2007/PartnerControls"/>
    <ds:schemaRef ds:uri="http://purl.org/dc/terms/"/>
    <ds:schemaRef ds:uri="16c05727-aa75-4e4a-9b5f-8a80a1165891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BC329F5-30EE-4BF7-AA2A-B837B51416B4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234791</TotalTime>
  <Words>1246</Words>
  <Application>Microsoft Office PowerPoint</Application>
  <PresentationFormat>Panorámica</PresentationFormat>
  <Paragraphs>279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Univers</vt:lpstr>
      <vt:lpstr>UniversoDeGradientes</vt:lpstr>
      <vt:lpstr>Programa Día 1</vt:lpstr>
      <vt:lpstr>Programa Día 2</vt:lpstr>
      <vt:lpstr>Programa Día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Imagen  cienergia 2022</dc:title>
  <dc:creator>LUCINA MOSQUEDA PEREZ</dc:creator>
  <cp:lastModifiedBy>Luis Ramón Merchan Villalba</cp:lastModifiedBy>
  <cp:revision>115</cp:revision>
  <cp:lastPrinted>2023-07-24T17:56:26Z</cp:lastPrinted>
  <dcterms:created xsi:type="dcterms:W3CDTF">2022-06-27T21:07:18Z</dcterms:created>
  <dcterms:modified xsi:type="dcterms:W3CDTF">2026-08-10T14:48:15Z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